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handoutMasterIdLst>
    <p:handoutMasterId r:id="rId8"/>
  </p:handoutMasterIdLst>
  <p:sldIdLst>
    <p:sldId id="257" r:id="rId2"/>
    <p:sldId id="406" r:id="rId3"/>
    <p:sldId id="407" r:id="rId4"/>
    <p:sldId id="408" r:id="rId5"/>
    <p:sldId id="410" r:id="rId6"/>
  </p:sldIdLst>
  <p:sldSz cx="9144000" cy="6858000" type="screen4x3"/>
  <p:notesSz cx="7010400" cy="9296400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C1C"/>
    <a:srgbClr val="FF0202"/>
    <a:srgbClr val="0303FF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278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3793"/>
        <p:guide pos="1429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30.09.2020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30.09.2020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79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8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81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67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13.png"/><Relationship Id="rId3" Type="http://schemas.microsoft.com/office/2007/relationships/media" Target="../media/media2.wav"/><Relationship Id="rId21" Type="http://schemas.openxmlformats.org/officeDocument/2006/relationships/image" Target="../media/image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7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1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10.png"/><Relationship Id="rId10" Type="http://schemas.openxmlformats.org/officeDocument/2006/relationships/audio" Target="../media/media5.wav"/><Relationship Id="rId19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9.png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notesSlide" Target="../notesSlides/notesSlide4.xml"/><Relationship Id="rId26" Type="http://schemas.openxmlformats.org/officeDocument/2006/relationships/image" Target="../media/image21.png"/><Relationship Id="rId3" Type="http://schemas.microsoft.com/office/2007/relationships/media" Target="../media/media10.wav"/><Relationship Id="rId21" Type="http://schemas.openxmlformats.org/officeDocument/2006/relationships/image" Target="../media/image17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0.pn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16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20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19.png"/><Relationship Id="rId10" Type="http://schemas.openxmlformats.org/officeDocument/2006/relationships/audio" Target="../media/media13.wav"/><Relationship Id="rId19" Type="http://schemas.openxmlformats.org/officeDocument/2006/relationships/image" Target="../media/image15.pn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microsoft.com/office/2007/relationships/media" Target="../media/media23.wav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30.png"/><Relationship Id="rId3" Type="http://schemas.microsoft.com/office/2007/relationships/media" Target="../media/media18.wav"/><Relationship Id="rId21" Type="http://schemas.openxmlformats.org/officeDocument/2006/relationships/image" Target="../media/image25.png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29.png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image" Target="../media/image24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image" Target="../media/image28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openxmlformats.org/officeDocument/2006/relationships/image" Target="../media/image27.png"/><Relationship Id="rId10" Type="http://schemas.openxmlformats.org/officeDocument/2006/relationships/audio" Target="../media/media21.wav"/><Relationship Id="rId19" Type="http://schemas.openxmlformats.org/officeDocument/2006/relationships/image" Target="../media/image23.png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image" Target="../media/image26.png"/><Relationship Id="rId2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Paper</a:t>
            </a:r>
            <a:br>
              <a:rPr lang="de-DE" b="0" dirty="0" smtClean="0"/>
            </a:br>
            <a:r>
              <a:rPr lang="en-GB" dirty="0"/>
              <a:t>Speech Enhancement </a:t>
            </a:r>
            <a:r>
              <a:rPr lang="en-GB" dirty="0" smtClean="0"/>
              <a:t>by LSTM-Based </a:t>
            </a:r>
            <a:r>
              <a:rPr lang="en-GB" dirty="0"/>
              <a:t>Noise </a:t>
            </a:r>
            <a:r>
              <a:rPr lang="en-GB" dirty="0" smtClean="0"/>
              <a:t>Suppression</a:t>
            </a:r>
            <a:br>
              <a:rPr lang="en-GB" dirty="0" smtClean="0"/>
            </a:br>
            <a:r>
              <a:rPr lang="en-GB" dirty="0" smtClean="0"/>
              <a:t>Followed by CNN-Based </a:t>
            </a:r>
            <a:r>
              <a:rPr lang="en-GB" dirty="0"/>
              <a:t>Speech Restoration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dirty="0" smtClean="0"/>
              <a:t>Maximilian Strake, Bruno Defraene, Kristoff Fluyt, Wouter Tirry,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sz="1400" dirty="0" smtClean="0"/>
              <a:t>We offer the following audio demos for the paper “</a:t>
            </a:r>
            <a:r>
              <a:rPr lang="en-GB" sz="1400" dirty="0"/>
              <a:t>Speech Enhancement by LSTM-Based Noise </a:t>
            </a:r>
            <a:r>
              <a:rPr lang="en-GB" sz="1400" dirty="0" smtClean="0"/>
              <a:t>Suppression Followed </a:t>
            </a:r>
            <a:r>
              <a:rPr lang="en-GB" sz="1400" dirty="0"/>
              <a:t>by CNN-Based Speech Restoration</a:t>
            </a:r>
            <a:r>
              <a:rPr lang="en-US" sz="1400" dirty="0" smtClean="0"/>
              <a:t>”.</a:t>
            </a:r>
          </a:p>
          <a:p>
            <a:pPr marL="177800" lvl="1" indent="-177800"/>
            <a:r>
              <a:rPr lang="en-US" sz="1400" dirty="0" smtClean="0"/>
              <a:t>All the audio demos use files from the test dataset in the presence of unseen noise conditions at a signal-to-noise ratio (SNR) of 5 </a:t>
            </a:r>
            <a:r>
              <a:rPr lang="en-US" sz="1400" dirty="0" err="1" smtClean="0"/>
              <a:t>dB.</a:t>
            </a:r>
            <a:r>
              <a:rPr lang="en-US" sz="1400" dirty="0" smtClean="0"/>
              <a:t> The audios include speech from both female and male test speakers.</a:t>
            </a:r>
          </a:p>
          <a:p>
            <a:pPr marL="177800" lvl="1" indent="-177800"/>
            <a:r>
              <a:rPr lang="en-US" sz="1400" dirty="0" smtClean="0"/>
              <a:t>The unseen noise files are taken from the ETSI background noise database</a:t>
            </a:r>
            <a:r>
              <a:rPr lang="en-US" sz="1400" baseline="30000" dirty="0" smtClean="0"/>
              <a:t>1</a:t>
            </a:r>
            <a:r>
              <a:rPr lang="en-US" sz="1400" dirty="0" smtClean="0"/>
              <a:t>, which is a completely unseen database for our system (no noises from the ETSI database have been seen in training).</a:t>
            </a:r>
          </a:p>
          <a:p>
            <a:pPr marL="177800" lvl="1" indent="-177800"/>
            <a:r>
              <a:rPr lang="en-US" sz="1400" dirty="0" smtClean="0"/>
              <a:t>Audio examples are provided using “Pub Noise”, “Office Noise”, and “Traffic Noise”. Please note that the training of our model focuses on non-stationary noise types including interfering speech and the “Traffic Noise” example shows the generalization performance on a noise type not including interfering speech.</a:t>
            </a:r>
          </a:p>
          <a:p>
            <a:pPr marL="177800" lvl="1" indent="-177800"/>
            <a:r>
              <a:rPr lang="en-US" sz="1400" dirty="0" smtClean="0"/>
              <a:t>The identifiers for the different references and our proposed systems are exactly the ones used in the paper. </a:t>
            </a:r>
            <a:r>
              <a:rPr lang="en-US" sz="1400" dirty="0" smtClean="0"/>
              <a:t>The model </a:t>
            </a:r>
            <a:r>
              <a:rPr lang="en-US" sz="1400" dirty="0" err="1" smtClean="0"/>
              <a:t>LSTM-cMSA+C</a:t>
            </a:r>
            <a:r>
              <a:rPr lang="en-US" sz="1400" dirty="0" err="1" smtClean="0">
                <a:solidFill>
                  <a:srgbClr val="FF0000"/>
                </a:solidFill>
              </a:rPr>
              <a:t>L</a:t>
            </a:r>
            <a:r>
              <a:rPr lang="en-US" sz="1400" dirty="0" err="1" smtClean="0"/>
              <a:t>ED-cSA-du</a:t>
            </a:r>
            <a:r>
              <a:rPr lang="en-US" sz="1400" dirty="0" smtClean="0"/>
              <a:t> was pre-published in a conference paper [39], where we use the same reference identifier as in the article.</a:t>
            </a:r>
          </a:p>
          <a:p>
            <a:pPr marL="177800" lvl="1" indent="-177800"/>
            <a:r>
              <a:rPr lang="en-US" sz="1400" dirty="0" smtClean="0"/>
              <a:t>The modifications to the two-stage systems proposed in the article also concern the complexity of the second-stage network. To enable an easy comparison of the model complexity, we provide the real-time factor (ratio of average frame processing time and employed frame shift) measured for the respective two-stage systems.</a:t>
            </a:r>
            <a:endParaRPr lang="en-US" sz="1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     </a:t>
            </a:r>
            <a:r>
              <a:rPr lang="de-DE" dirty="0" err="1" smtClean="0"/>
              <a:t>Introduction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31800" y="5549170"/>
            <a:ext cx="831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52. </a:t>
            </a:r>
            <a:r>
              <a:rPr lang="de-DE" sz="1000" dirty="0" smtClean="0"/>
              <a:t>[</a:t>
            </a:r>
            <a:r>
              <a:rPr lang="en-GB" sz="1000" dirty="0"/>
              <a:t>ETSI EG 202 396-1: Speech Processing, Transmission and </a:t>
            </a:r>
            <a:r>
              <a:rPr lang="en-GB" sz="1000" dirty="0" smtClean="0"/>
              <a:t>Quality Aspects </a:t>
            </a:r>
            <a:r>
              <a:rPr lang="en-GB" sz="1000" dirty="0"/>
              <a:t>(STQ); Speech Quality Performance in the Presence </a:t>
            </a:r>
            <a:r>
              <a:rPr lang="en-GB" sz="1000" dirty="0" smtClean="0"/>
              <a:t>of   </a:t>
            </a:r>
          </a:p>
          <a:p>
            <a:r>
              <a:rPr lang="en-GB" sz="1000" dirty="0"/>
              <a:t> </a:t>
            </a:r>
            <a:r>
              <a:rPr lang="en-GB" sz="1000" dirty="0" smtClean="0"/>
              <a:t>  </a:t>
            </a:r>
            <a:r>
              <a:rPr lang="en-GB" sz="1000" dirty="0" smtClean="0"/>
              <a:t>    Background </a:t>
            </a:r>
            <a:r>
              <a:rPr lang="en-GB" sz="1000" dirty="0"/>
              <a:t>Noise; Part 1: Background Noise Simulation </a:t>
            </a:r>
            <a:r>
              <a:rPr lang="en-GB" sz="1000" dirty="0" smtClean="0"/>
              <a:t>Technique and </a:t>
            </a:r>
            <a:r>
              <a:rPr lang="en-GB" sz="1000" dirty="0"/>
              <a:t>Background Noise Database. (2008)</a:t>
            </a:r>
            <a:r>
              <a:rPr lang="de-DE" sz="1000" dirty="0" smtClean="0"/>
              <a:t>]</a:t>
            </a:r>
            <a:endParaRPr lang="en-GB" sz="1000" dirty="0"/>
          </a:p>
        </p:txBody>
      </p:sp>
      <p:sp>
        <p:nvSpPr>
          <p:cNvPr id="4" name="Textfeld 3"/>
          <p:cNvSpPr txBox="1"/>
          <p:nvPr/>
        </p:nvSpPr>
        <p:spPr>
          <a:xfrm>
            <a:off x="431800" y="5189130"/>
            <a:ext cx="812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39. [Strake</a:t>
            </a:r>
            <a:r>
              <a:rPr lang="en-GB" sz="1000" dirty="0"/>
              <a:t>, M., Defraene, B., Fluyt, K., Tirry, W., Fingscheidt, T</a:t>
            </a:r>
            <a:r>
              <a:rPr lang="en-GB" sz="1000" dirty="0" smtClean="0"/>
              <a:t>.: Separated </a:t>
            </a:r>
            <a:r>
              <a:rPr lang="en-GB" sz="1000" dirty="0"/>
              <a:t>Noise Suppression and </a:t>
            </a:r>
            <a:r>
              <a:rPr lang="en-GB" sz="1000" dirty="0" smtClean="0"/>
              <a:t>Speech Restoration</a:t>
            </a:r>
            <a:r>
              <a:rPr lang="en-GB" sz="1000" dirty="0"/>
              <a:t>: </a:t>
            </a:r>
            <a:r>
              <a:rPr lang="en-GB" sz="1000" dirty="0" smtClean="0"/>
              <a:t>LSTM-Based </a:t>
            </a:r>
          </a:p>
          <a:p>
            <a:r>
              <a:rPr lang="en-GB" sz="1000" dirty="0"/>
              <a:t> </a:t>
            </a:r>
            <a:r>
              <a:rPr lang="en-GB" sz="1000" dirty="0" smtClean="0"/>
              <a:t>      Speech </a:t>
            </a:r>
            <a:r>
              <a:rPr lang="en-GB" sz="1000" dirty="0"/>
              <a:t>Enhancement in Two Stages. In: Proc. of WASPAA, </a:t>
            </a:r>
            <a:r>
              <a:rPr lang="en-GB" sz="1000" dirty="0" smtClean="0"/>
              <a:t>New </a:t>
            </a:r>
            <a:r>
              <a:rPr lang="en-GB" sz="1000" dirty="0" err="1" smtClean="0"/>
              <a:t>Paltz</a:t>
            </a:r>
            <a:r>
              <a:rPr lang="en-GB" sz="1000" dirty="0"/>
              <a:t>, NY, USA, pp. 234–238 (2019</a:t>
            </a:r>
            <a:r>
              <a:rPr lang="en-GB" sz="1000" dirty="0" smtClean="0"/>
              <a:t>)]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802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b="8912"/>
          <a:stretch/>
        </p:blipFill>
        <p:spPr>
          <a:xfrm>
            <a:off x="6359465" y="1203243"/>
            <a:ext cx="2556043" cy="106663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b="9356"/>
          <a:stretch/>
        </p:blipFill>
        <p:spPr>
          <a:xfrm>
            <a:off x="6372200" y="2479801"/>
            <a:ext cx="2543310" cy="106144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b="11053"/>
          <a:stretch/>
        </p:blipFill>
        <p:spPr>
          <a:xfrm>
            <a:off x="6321055" y="3753629"/>
            <a:ext cx="2594453" cy="104667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b="12190"/>
          <a:stretch/>
        </p:blipFill>
        <p:spPr>
          <a:xfrm>
            <a:off x="3535521" y="1196752"/>
            <a:ext cx="2554482" cy="1021632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Male Test Set Speaker in Unseen Pub Noise</a:t>
            </a:r>
            <a:r>
              <a:rPr lang="en-US" sz="2200" b="1" kern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*</a:t>
            </a:r>
            <a:endParaRPr lang="en-US" sz="2200" b="1" kern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640436" y="90872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609993" y="917835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697587" y="125232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s_hat_LSTM_I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2106" y="1458121"/>
            <a:ext cx="609600" cy="609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b="11809"/>
          <a:stretch/>
        </p:blipFill>
        <p:spPr>
          <a:xfrm>
            <a:off x="3535521" y="2479801"/>
            <a:ext cx="2554482" cy="10291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713944" y="255289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5" name="s_hat_LSTM_MS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5101" y="2778965"/>
            <a:ext cx="609600" cy="6096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b="9472"/>
          <a:stretch/>
        </p:blipFill>
        <p:spPr>
          <a:xfrm>
            <a:off x="3535521" y="3749549"/>
            <a:ext cx="2543418" cy="1050751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8555" y="4035115"/>
            <a:ext cx="609600" cy="6096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671676" y="3812018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59466" y="1247441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0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88188" y="1526404"/>
            <a:ext cx="609600" cy="609600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445429" y="2530044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82852" y="3800678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</a:t>
            </a:r>
            <a:r>
              <a:rPr lang="de-DE" sz="1400" b="1" dirty="0" err="1" smtClean="0">
                <a:solidFill>
                  <a:srgbClr val="FF0000"/>
                </a:solidFill>
              </a:rPr>
              <a:t>L</a:t>
            </a:r>
            <a:r>
              <a:rPr lang="de-DE" sz="1400" dirty="0" err="1" smtClean="0">
                <a:solidFill>
                  <a:schemeClr val="bg1"/>
                </a:solidFill>
              </a:rPr>
              <a:t>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[39]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0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512587" y="4085760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b="12989"/>
          <a:stretch/>
        </p:blipFill>
        <p:spPr>
          <a:xfrm>
            <a:off x="611560" y="3378523"/>
            <a:ext cx="2487280" cy="989729"/>
          </a:xfrm>
          <a:prstGeom prst="rect">
            <a:avLst/>
          </a:prstGeom>
        </p:spPr>
      </p:pic>
      <p:pic>
        <p:nvPicPr>
          <p:cNvPr id="15" name="s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38636" y="3642458"/>
            <a:ext cx="609600" cy="6096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b="6666"/>
          <a:stretch/>
        </p:blipFill>
        <p:spPr>
          <a:xfrm>
            <a:off x="611560" y="1795655"/>
            <a:ext cx="2477844" cy="1060429"/>
          </a:xfrm>
          <a:prstGeom prst="rect">
            <a:avLst/>
          </a:prstGeom>
        </p:spPr>
      </p:pic>
      <p:pic>
        <p:nvPicPr>
          <p:cNvPr id="24" name="y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01983" y="2079535"/>
            <a:ext cx="609600" cy="609600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1013734" y="140460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8" name="Textfeld 27"/>
          <p:cNvSpPr txBox="1"/>
          <p:nvPr/>
        </p:nvSpPr>
        <p:spPr>
          <a:xfrm>
            <a:off x="1087264" y="307074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431800" y="5166255"/>
            <a:ext cx="837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chemeClr val="accent1"/>
                </a:solidFill>
              </a:rPr>
              <a:t>*</a:t>
            </a:r>
            <a:r>
              <a:rPr lang="de-DE" sz="1400" dirty="0" err="1" smtClean="0"/>
              <a:t>Please</a:t>
            </a:r>
            <a:r>
              <a:rPr lang="de-DE" sz="1400" dirty="0" smtClean="0"/>
              <a:t> </a:t>
            </a:r>
            <a:r>
              <a:rPr lang="de-DE" sz="1400" dirty="0" err="1" smtClean="0"/>
              <a:t>note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example</a:t>
            </a:r>
            <a:r>
              <a:rPr lang="de-DE" sz="1400" dirty="0" smtClean="0"/>
              <a:t> </a:t>
            </a:r>
            <a:r>
              <a:rPr lang="de-DE" sz="1400" dirty="0" err="1" smtClean="0"/>
              <a:t>audio</a:t>
            </a:r>
            <a:r>
              <a:rPr lang="de-DE" sz="1400" dirty="0" smtClean="0"/>
              <a:t> </a:t>
            </a:r>
            <a:r>
              <a:rPr lang="de-DE" sz="1400" dirty="0" err="1" smtClean="0"/>
              <a:t>file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same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used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illustrating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our</a:t>
            </a:r>
            <a:r>
              <a:rPr lang="de-DE" sz="1400" dirty="0" smtClean="0"/>
              <a:t>  </a:t>
            </a:r>
          </a:p>
          <a:p>
            <a:r>
              <a:rPr lang="de-DE" sz="1400" dirty="0" smtClean="0"/>
              <a:t> </a:t>
            </a:r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</a:t>
            </a:r>
            <a:r>
              <a:rPr lang="de-DE" sz="1400" dirty="0" err="1" smtClean="0"/>
              <a:t>approach</a:t>
            </a:r>
            <a:r>
              <a:rPr lang="de-DE" sz="1400" dirty="0" smtClean="0"/>
              <a:t> (</a:t>
            </a:r>
            <a:r>
              <a:rPr lang="de-DE" sz="1400" dirty="0" err="1" smtClean="0"/>
              <a:t>c.f</a:t>
            </a:r>
            <a:r>
              <a:rPr lang="de-DE" sz="1400" dirty="0" smtClean="0"/>
              <a:t>. </a:t>
            </a:r>
            <a:r>
              <a:rPr lang="de-DE" sz="1400" dirty="0" err="1" smtClean="0"/>
              <a:t>section</a:t>
            </a:r>
            <a:r>
              <a:rPr lang="de-DE" sz="1400" dirty="0" smtClean="0"/>
              <a:t> 5.4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Figure</a:t>
            </a:r>
            <a:r>
              <a:rPr lang="de-DE" sz="1400" dirty="0" smtClean="0"/>
              <a:t> 6 </a:t>
            </a: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 smtClean="0"/>
              <a:t>paper</a:t>
            </a:r>
            <a:r>
              <a:rPr lang="de-DE" sz="1400" dirty="0" smtClean="0"/>
              <a:t>)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used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</a:p>
          <a:p>
            <a:r>
              <a:rPr lang="de-DE" sz="1400" dirty="0"/>
              <a:t> </a:t>
            </a:r>
            <a:r>
              <a:rPr lang="de-DE" sz="1400" dirty="0" err="1" smtClean="0"/>
              <a:t>accompanying</a:t>
            </a:r>
            <a:r>
              <a:rPr lang="de-DE" sz="1400" dirty="0" smtClean="0"/>
              <a:t> material </a:t>
            </a:r>
            <a:r>
              <a:rPr lang="de-DE" sz="1400" dirty="0" err="1" smtClean="0"/>
              <a:t>when</a:t>
            </a:r>
            <a:r>
              <a:rPr lang="de-DE" sz="1400" dirty="0" smtClean="0"/>
              <a:t> </a:t>
            </a:r>
            <a:r>
              <a:rPr lang="de-DE" sz="1400" dirty="0" err="1" smtClean="0"/>
              <a:t>reading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section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paper</a:t>
            </a:r>
            <a:r>
              <a:rPr lang="de-DE" sz="1400" dirty="0" smtClean="0"/>
              <a:t>. </a:t>
            </a:r>
            <a:endParaRPr lang="en-GB" sz="1400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51072" y="2208479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45750" y="380202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3007792" y="1610043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988395" y="2915769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2995468" y="419802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1446372" y="435697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6" name="Textfeld 35"/>
          <p:cNvSpPr txBox="1"/>
          <p:nvPr/>
        </p:nvSpPr>
        <p:spPr>
          <a:xfrm>
            <a:off x="4405067" y="480030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8" name="Textfeld 37"/>
          <p:cNvSpPr txBox="1"/>
          <p:nvPr/>
        </p:nvSpPr>
        <p:spPr>
          <a:xfrm>
            <a:off x="7301229" y="481193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pic>
        <p:nvPicPr>
          <p:cNvPr id="13" name="s_pos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92865" y="2827313"/>
            <a:ext cx="609600" cy="609600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>
            <a:off x="7110938" y="2195707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1.14</a:t>
            </a:r>
            <a:r>
              <a:rPr lang="de-DE" sz="1100" dirty="0" smtClean="0"/>
              <a:t> </a:t>
            </a:r>
            <a:endParaRPr lang="en-GB" sz="1100" dirty="0"/>
          </a:p>
        </p:txBody>
      </p:sp>
      <p:sp>
        <p:nvSpPr>
          <p:cNvPr id="40" name="Textfeld 39"/>
          <p:cNvSpPr txBox="1"/>
          <p:nvPr/>
        </p:nvSpPr>
        <p:spPr>
          <a:xfrm>
            <a:off x="7110938" y="3478077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00B050"/>
                </a:solidFill>
              </a:rPr>
              <a:t>0.68</a:t>
            </a:r>
            <a:r>
              <a:rPr lang="de-DE" sz="1200" dirty="0" smtClean="0"/>
              <a:t> </a:t>
            </a:r>
            <a:endParaRPr lang="en-GB" sz="1200" dirty="0"/>
          </a:p>
        </p:txBody>
      </p:sp>
      <p:sp>
        <p:nvSpPr>
          <p:cNvPr id="41" name="Textfeld 40"/>
          <p:cNvSpPr txBox="1"/>
          <p:nvPr/>
        </p:nvSpPr>
        <p:spPr>
          <a:xfrm>
            <a:off x="7760821" y="476537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 smtClean="0"/>
              <a:t>Real-time</a:t>
            </a:r>
          </a:p>
          <a:p>
            <a:pPr algn="r"/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FF0000"/>
                </a:solidFill>
              </a:rPr>
              <a:t>1.85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6206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6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6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6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6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6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r="-1" b="10574"/>
          <a:stretch/>
        </p:blipFill>
        <p:spPr>
          <a:xfrm>
            <a:off x="6228184" y="2797634"/>
            <a:ext cx="2688450" cy="110317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b="9967"/>
          <a:stretch/>
        </p:blipFill>
        <p:spPr>
          <a:xfrm>
            <a:off x="6189260" y="4309804"/>
            <a:ext cx="2710802" cy="11171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b="9468"/>
          <a:stretch/>
        </p:blipFill>
        <p:spPr>
          <a:xfrm>
            <a:off x="6189260" y="1345855"/>
            <a:ext cx="2727374" cy="112147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b="9544"/>
          <a:stretch/>
        </p:blipFill>
        <p:spPr>
          <a:xfrm>
            <a:off x="3261592" y="4321160"/>
            <a:ext cx="2691436" cy="11057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b="8975"/>
          <a:stretch/>
        </p:blipFill>
        <p:spPr>
          <a:xfrm>
            <a:off x="3279710" y="2771550"/>
            <a:ext cx="2673318" cy="111275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4" b="9061"/>
          <a:stretch/>
        </p:blipFill>
        <p:spPr>
          <a:xfrm>
            <a:off x="3261592" y="1340768"/>
            <a:ext cx="2691436" cy="1115201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Office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49578" y="1002477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529517" y="980728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656884" y="141708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84876" y="283238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06202" y="436451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40640" y="1412855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91846" y="2845853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247830" y="4362066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</a:t>
            </a:r>
            <a:r>
              <a:rPr lang="de-DE" sz="1400" b="1" dirty="0" err="1" smtClean="0">
                <a:solidFill>
                  <a:srgbClr val="FF0000"/>
                </a:solidFill>
              </a:rPr>
              <a:t>L</a:t>
            </a:r>
            <a:r>
              <a:rPr lang="de-DE" sz="1400" dirty="0" err="1" smtClean="0">
                <a:solidFill>
                  <a:schemeClr val="bg1"/>
                </a:solidFill>
              </a:rPr>
              <a:t>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[39]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" name="s_h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46576" y="1657961"/>
            <a:ext cx="609600" cy="609600"/>
          </a:xfrm>
          <a:prstGeom prst="rect">
            <a:avLst/>
          </a:prstGeom>
        </p:spPr>
      </p:pic>
      <p:pic>
        <p:nvPicPr>
          <p:cNvPr id="4" name="s_ha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33518" y="3080716"/>
            <a:ext cx="609600" cy="609600"/>
          </a:xfrm>
          <a:prstGeom prst="rect">
            <a:avLst/>
          </a:prstGeom>
        </p:spPr>
      </p:pic>
      <p:pic>
        <p:nvPicPr>
          <p:cNvPr id="6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12450" y="4669843"/>
            <a:ext cx="609600" cy="609600"/>
          </a:xfrm>
          <a:prstGeom prst="rect">
            <a:avLst/>
          </a:prstGeom>
        </p:spPr>
      </p:pic>
      <p:pic>
        <p:nvPicPr>
          <p:cNvPr id="19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1734680"/>
            <a:ext cx="609600" cy="609600"/>
          </a:xfrm>
          <a:prstGeom prst="rect">
            <a:avLst/>
          </a:prstGeom>
        </p:spPr>
      </p:pic>
      <p:pic>
        <p:nvPicPr>
          <p:cNvPr id="22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4645109"/>
            <a:ext cx="609600" cy="609600"/>
          </a:xfrm>
          <a:prstGeom prst="rect">
            <a:avLst/>
          </a:prstGeom>
        </p:spPr>
      </p:pic>
      <p:pic>
        <p:nvPicPr>
          <p:cNvPr id="24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3163276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5" b="8485"/>
          <a:stretch/>
        </p:blipFill>
        <p:spPr>
          <a:xfrm>
            <a:off x="431800" y="2287040"/>
            <a:ext cx="2501312" cy="10523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b="9085"/>
          <a:stretch/>
        </p:blipFill>
        <p:spPr>
          <a:xfrm>
            <a:off x="431800" y="3895006"/>
            <a:ext cx="2515850" cy="1045484"/>
          </a:xfrm>
          <a:prstGeom prst="rect">
            <a:avLst/>
          </a:prstGeom>
        </p:spPr>
      </p:pic>
      <p:pic>
        <p:nvPicPr>
          <p:cNvPr id="20" name="s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522240" y="4187552"/>
            <a:ext cx="609600" cy="609600"/>
          </a:xfrm>
          <a:prstGeom prst="rect">
            <a:avLst/>
          </a:prstGeom>
        </p:spPr>
      </p:pic>
      <p:pic>
        <p:nvPicPr>
          <p:cNvPr id="25" name="y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497523" y="2572114"/>
            <a:ext cx="609600" cy="60960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900581" y="202151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949086" y="358722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sp>
        <p:nvSpPr>
          <p:cNvPr id="30" name="Textfeld 29"/>
          <p:cNvSpPr txBox="1"/>
          <p:nvPr/>
        </p:nvSpPr>
        <p:spPr>
          <a:xfrm rot="16200000">
            <a:off x="-99049" y="268242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-99048" y="4339178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2746484" y="1770655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746484" y="321841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2746484" y="476064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4214209" y="53981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6" name="Textfeld 35"/>
          <p:cNvSpPr txBox="1"/>
          <p:nvPr/>
        </p:nvSpPr>
        <p:spPr>
          <a:xfrm>
            <a:off x="7214440" y="539963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8" name="Textfeld 37"/>
          <p:cNvSpPr txBox="1"/>
          <p:nvPr/>
        </p:nvSpPr>
        <p:spPr>
          <a:xfrm>
            <a:off x="7113046" y="2395827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1.14</a:t>
            </a:r>
            <a:r>
              <a:rPr lang="de-DE" sz="1100" dirty="0" smtClean="0"/>
              <a:t> </a:t>
            </a:r>
            <a:endParaRPr lang="en-GB" sz="1100" dirty="0"/>
          </a:p>
        </p:txBody>
      </p:sp>
      <p:sp>
        <p:nvSpPr>
          <p:cNvPr id="39" name="Textfeld 38"/>
          <p:cNvSpPr txBox="1"/>
          <p:nvPr/>
        </p:nvSpPr>
        <p:spPr>
          <a:xfrm>
            <a:off x="7106773" y="3850145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00B050"/>
                </a:solidFill>
              </a:rPr>
              <a:t>0.68</a:t>
            </a:r>
            <a:r>
              <a:rPr lang="de-DE" sz="1200" dirty="0" smtClean="0"/>
              <a:t> </a:t>
            </a:r>
            <a:endParaRPr lang="en-GB" sz="1200" dirty="0"/>
          </a:p>
        </p:txBody>
      </p:sp>
      <p:sp>
        <p:nvSpPr>
          <p:cNvPr id="40" name="Textfeld 39"/>
          <p:cNvSpPr txBox="1"/>
          <p:nvPr/>
        </p:nvSpPr>
        <p:spPr>
          <a:xfrm>
            <a:off x="7741286" y="535918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 smtClean="0"/>
              <a:t>Real-time</a:t>
            </a:r>
          </a:p>
          <a:p>
            <a:pPr algn="r"/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FF0000"/>
                </a:solidFill>
              </a:rPr>
              <a:t>1.85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821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6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6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66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66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b="11110"/>
          <a:stretch/>
        </p:blipFill>
        <p:spPr>
          <a:xfrm>
            <a:off x="6257972" y="4247849"/>
            <a:ext cx="2724890" cy="1104537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b="8458"/>
          <a:stretch/>
        </p:blipFill>
        <p:spPr>
          <a:xfrm>
            <a:off x="6257973" y="2795573"/>
            <a:ext cx="2724889" cy="113748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b="9976"/>
          <a:stretch/>
        </p:blipFill>
        <p:spPr>
          <a:xfrm>
            <a:off x="6257973" y="1343000"/>
            <a:ext cx="2716067" cy="1118616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b="9844"/>
          <a:stretch/>
        </p:blipFill>
        <p:spPr>
          <a:xfrm>
            <a:off x="3335627" y="4246100"/>
            <a:ext cx="2664295" cy="110628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b="10216"/>
          <a:stretch/>
        </p:blipFill>
        <p:spPr>
          <a:xfrm>
            <a:off x="3335627" y="2793128"/>
            <a:ext cx="2664296" cy="11017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b="8222"/>
          <a:stretch/>
        </p:blipFill>
        <p:spPr>
          <a:xfrm>
            <a:off x="3335627" y="1340768"/>
            <a:ext cx="2664296" cy="112084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b="9407"/>
          <a:stretch/>
        </p:blipFill>
        <p:spPr>
          <a:xfrm>
            <a:off x="395536" y="2188192"/>
            <a:ext cx="2562499" cy="1057691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Traffic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512167" y="105361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516216" y="1052736"/>
            <a:ext cx="177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703779" y="143375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98235" y="2892872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526227" y="4318108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81399" y="1425311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04289" y="2870418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(</a:t>
            </a:r>
            <a:r>
              <a:rPr lang="de-DE" sz="1400" dirty="0" err="1" smtClean="0">
                <a:solidFill>
                  <a:schemeClr val="bg1"/>
                </a:solidFill>
              </a:rPr>
              <a:t>new</a:t>
            </a:r>
            <a:r>
              <a:rPr lang="de-DE" sz="1400" dirty="0" smtClean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98133" y="4294731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</a:t>
            </a:r>
            <a:r>
              <a:rPr lang="de-DE" sz="1400" b="1" dirty="0" err="1" smtClean="0">
                <a:solidFill>
                  <a:srgbClr val="FF0000"/>
                </a:solidFill>
              </a:rPr>
              <a:t>L</a:t>
            </a:r>
            <a:r>
              <a:rPr lang="de-DE" sz="1400" dirty="0" err="1" smtClean="0">
                <a:solidFill>
                  <a:schemeClr val="bg1"/>
                </a:solidFill>
              </a:rPr>
              <a:t>ED-cSA-du</a:t>
            </a:r>
            <a:endParaRPr lang="de-DE" sz="1400" dirty="0" smtClean="0">
              <a:solidFill>
                <a:schemeClr val="bg1"/>
              </a:solidFill>
            </a:endParaRPr>
          </a:p>
          <a:p>
            <a:pPr algn="r"/>
            <a:r>
              <a:rPr lang="de-DE" sz="1400" dirty="0" smtClean="0">
                <a:solidFill>
                  <a:schemeClr val="bg1"/>
                </a:solidFill>
              </a:rPr>
              <a:t>[39]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899867" y="191590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39" name="Textfeld 38"/>
          <p:cNvSpPr txBox="1"/>
          <p:nvPr/>
        </p:nvSpPr>
        <p:spPr>
          <a:xfrm>
            <a:off x="913905" y="351074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b="9827"/>
          <a:stretch/>
        </p:blipFill>
        <p:spPr>
          <a:xfrm>
            <a:off x="395536" y="3773648"/>
            <a:ext cx="2562499" cy="1052794"/>
          </a:xfrm>
          <a:prstGeom prst="rect">
            <a:avLst/>
          </a:prstGeom>
        </p:spPr>
      </p:pic>
      <p:pic>
        <p:nvPicPr>
          <p:cNvPr id="4" name="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2431108"/>
            <a:ext cx="609600" cy="609600"/>
          </a:xfrm>
          <a:prstGeom prst="rect">
            <a:avLst/>
          </a:prstGeom>
        </p:spPr>
      </p:pic>
      <p:pic>
        <p:nvPicPr>
          <p:cNvPr id="6" name="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4038861"/>
            <a:ext cx="609600" cy="609600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18584" y="1633760"/>
            <a:ext cx="609600" cy="609600"/>
          </a:xfrm>
          <a:prstGeom prst="rect">
            <a:avLst/>
          </a:prstGeom>
        </p:spPr>
      </p:pic>
      <p:pic>
        <p:nvPicPr>
          <p:cNvPr id="12" name="s_ha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18584" y="3101867"/>
            <a:ext cx="609600" cy="609600"/>
          </a:xfrm>
          <a:prstGeom prst="rect">
            <a:avLst/>
          </a:prstGeom>
        </p:spPr>
      </p:pic>
      <p:pic>
        <p:nvPicPr>
          <p:cNvPr id="13" name="s_ha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606347" y="4513151"/>
            <a:ext cx="609600" cy="609600"/>
          </a:xfrm>
          <a:prstGeom prst="rect">
            <a:avLst/>
          </a:prstGeom>
        </p:spPr>
      </p:pic>
      <p:pic>
        <p:nvPicPr>
          <p:cNvPr id="40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26067" y="1707999"/>
            <a:ext cx="609600" cy="609600"/>
          </a:xfrm>
          <a:prstGeom prst="rect">
            <a:avLst/>
          </a:prstGeom>
        </p:spPr>
      </p:pic>
      <p:pic>
        <p:nvPicPr>
          <p:cNvPr id="42" name="s_pos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3179440"/>
            <a:ext cx="609600" cy="609600"/>
          </a:xfrm>
          <a:prstGeom prst="rect">
            <a:avLst/>
          </a:prstGeom>
        </p:spPr>
      </p:pic>
      <p:pic>
        <p:nvPicPr>
          <p:cNvPr id="44" name="s_pos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4570826"/>
            <a:ext cx="609600" cy="609600"/>
          </a:xfrm>
          <a:prstGeom prst="rect">
            <a:avLst/>
          </a:prstGeom>
        </p:spPr>
      </p:pic>
      <p:sp>
        <p:nvSpPr>
          <p:cNvPr id="29" name="Textfeld 28"/>
          <p:cNvSpPr txBox="1"/>
          <p:nvPr/>
        </p:nvSpPr>
        <p:spPr>
          <a:xfrm rot="16200000">
            <a:off x="-150863" y="2611760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0" name="Textfeld 29"/>
          <p:cNvSpPr txBox="1"/>
          <p:nvPr/>
        </p:nvSpPr>
        <p:spPr>
          <a:xfrm rot="16200000">
            <a:off x="-158868" y="423637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1" name="Textfeld 30"/>
          <p:cNvSpPr txBox="1"/>
          <p:nvPr/>
        </p:nvSpPr>
        <p:spPr>
          <a:xfrm rot="16200000">
            <a:off x="2788529" y="1836981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2780482" y="324493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3" name="Textfeld 32"/>
          <p:cNvSpPr txBox="1"/>
          <p:nvPr/>
        </p:nvSpPr>
        <p:spPr>
          <a:xfrm rot="16200000">
            <a:off x="2794912" y="4708646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Frequency</a:t>
            </a:r>
            <a:endParaRPr lang="en-GB" sz="1100" dirty="0"/>
          </a:p>
        </p:txBody>
      </p:sp>
      <p:sp>
        <p:nvSpPr>
          <p:cNvPr id="34" name="Textfeld 33"/>
          <p:cNvSpPr txBox="1"/>
          <p:nvPr/>
        </p:nvSpPr>
        <p:spPr>
          <a:xfrm>
            <a:off x="4276798" y="53276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5" name="Textfeld 34"/>
          <p:cNvSpPr txBox="1"/>
          <p:nvPr/>
        </p:nvSpPr>
        <p:spPr>
          <a:xfrm>
            <a:off x="7323162" y="531447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Time</a:t>
            </a:r>
            <a:endParaRPr lang="en-GB" sz="1100" dirty="0"/>
          </a:p>
        </p:txBody>
      </p:sp>
      <p:sp>
        <p:nvSpPr>
          <p:cNvPr id="36" name="Textfeld 35"/>
          <p:cNvSpPr txBox="1"/>
          <p:nvPr/>
        </p:nvSpPr>
        <p:spPr>
          <a:xfrm>
            <a:off x="7145231" y="2393544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1.14</a:t>
            </a:r>
            <a:r>
              <a:rPr lang="de-DE" sz="1100" dirty="0" smtClean="0"/>
              <a:t> </a:t>
            </a:r>
            <a:endParaRPr lang="en-GB" sz="1100" dirty="0"/>
          </a:p>
        </p:txBody>
      </p:sp>
      <p:sp>
        <p:nvSpPr>
          <p:cNvPr id="45" name="Textfeld 44"/>
          <p:cNvSpPr txBox="1"/>
          <p:nvPr/>
        </p:nvSpPr>
        <p:spPr>
          <a:xfrm>
            <a:off x="7145231" y="3841242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Real-time </a:t>
            </a:r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00B050"/>
                </a:solidFill>
              </a:rPr>
              <a:t>0.68</a:t>
            </a:r>
            <a:r>
              <a:rPr lang="de-DE" sz="1200" dirty="0" smtClean="0"/>
              <a:t> </a:t>
            </a:r>
            <a:endParaRPr lang="en-GB" sz="1200" dirty="0"/>
          </a:p>
        </p:txBody>
      </p:sp>
      <p:sp>
        <p:nvSpPr>
          <p:cNvPr id="46" name="Textfeld 45"/>
          <p:cNvSpPr txBox="1"/>
          <p:nvPr/>
        </p:nvSpPr>
        <p:spPr>
          <a:xfrm>
            <a:off x="7853343" y="531869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 smtClean="0"/>
              <a:t>Real-time</a:t>
            </a:r>
          </a:p>
          <a:p>
            <a:pPr algn="r"/>
            <a:r>
              <a:rPr lang="de-DE" sz="1200" dirty="0" err="1" smtClean="0"/>
              <a:t>factor</a:t>
            </a:r>
            <a:r>
              <a:rPr lang="de-DE" sz="1200" dirty="0" smtClean="0"/>
              <a:t>: </a:t>
            </a:r>
            <a:r>
              <a:rPr lang="de-DE" sz="1200" b="1" dirty="0" smtClean="0">
                <a:solidFill>
                  <a:srgbClr val="FF0000"/>
                </a:solidFill>
              </a:rPr>
              <a:t>1.85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017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665</Words>
  <Application>Microsoft Office PowerPoint</Application>
  <PresentationFormat>Bildschirmpräsentation (4:3)</PresentationFormat>
  <Paragraphs>103</Paragraphs>
  <Slides>5</Slides>
  <Notes>5</Notes>
  <HiddenSlides>0</HiddenSlides>
  <MMClips>24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Standarddesign</vt:lpstr>
      <vt:lpstr>Audio Demos for the Paper Speech Enhancement by LSTM-Based Noise Suppression Followed by CNN-Based Speech Restoration</vt:lpstr>
      <vt:lpstr>1     Introduction 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Maximilian Strake</cp:lastModifiedBy>
  <cp:revision>1333</cp:revision>
  <cp:lastPrinted>2019-09-10T08:22:11Z</cp:lastPrinted>
  <dcterms:created xsi:type="dcterms:W3CDTF">2015-11-29T14:23:31Z</dcterms:created>
  <dcterms:modified xsi:type="dcterms:W3CDTF">2020-09-30T09:29:18Z</dcterms:modified>
</cp:coreProperties>
</file>